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9" r:id="rId1"/>
    <p:sldMasterId id="2147483747" r:id="rId2"/>
  </p:sldMasterIdLst>
  <p:notesMasterIdLst>
    <p:notesMasterId r:id="rId24"/>
  </p:notesMasterIdLst>
  <p:sldIdLst>
    <p:sldId id="256" r:id="rId3"/>
    <p:sldId id="257" r:id="rId4"/>
    <p:sldId id="294" r:id="rId5"/>
    <p:sldId id="298" r:id="rId6"/>
    <p:sldId id="300" r:id="rId7"/>
    <p:sldId id="301" r:id="rId8"/>
    <p:sldId id="302" r:id="rId9"/>
    <p:sldId id="299" r:id="rId10"/>
    <p:sldId id="304" r:id="rId11"/>
    <p:sldId id="307" r:id="rId12"/>
    <p:sldId id="295" r:id="rId13"/>
    <p:sldId id="293" r:id="rId14"/>
    <p:sldId id="268" r:id="rId15"/>
    <p:sldId id="305" r:id="rId16"/>
    <p:sldId id="306" r:id="rId17"/>
    <p:sldId id="297" r:id="rId18"/>
    <p:sldId id="269" r:id="rId19"/>
    <p:sldId id="296" r:id="rId20"/>
    <p:sldId id="303" r:id="rId21"/>
    <p:sldId id="272" r:id="rId22"/>
    <p:sldId id="289" r:id="rId23"/>
  </p:sldIdLst>
  <p:sldSz cx="9363075" cy="5257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/>
    <p:restoredTop sz="87017"/>
  </p:normalViewPr>
  <p:slideViewPr>
    <p:cSldViewPr snapToGrid="0" snapToObjects="1">
      <p:cViewPr varScale="1">
        <p:scale>
          <a:sx n="137" d="100"/>
          <a:sy n="137" d="100"/>
        </p:scale>
        <p:origin x="-664" y="-112"/>
      </p:cViewPr>
      <p:guideLst>
        <p:guide orient="horz" pos="1656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00466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409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631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01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3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27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541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06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005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11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2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5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10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50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47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54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05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143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44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hape 13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1" name="Shape 13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180" y="548639"/>
            <a:ext cx="2039100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90" y="945832"/>
            <a:ext cx="2911499" cy="4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855" y="987551"/>
            <a:ext cx="2660700" cy="3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230" y="978408"/>
            <a:ext cx="2148599" cy="393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0" name="Shape 18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1" name="Shape 181"/>
          <p:cNvSpPr/>
          <p:nvPr/>
        </p:nvSpPr>
        <p:spPr>
          <a:xfrm>
            <a:off x="4068914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2" name="Shape 182"/>
          <p:cNvSpPr/>
          <p:nvPr/>
        </p:nvSpPr>
        <p:spPr>
          <a:xfrm>
            <a:off x="6610842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325826" y="1426463"/>
            <a:ext cx="1664100" cy="28529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7" name="Shape 187"/>
          <p:cNvSpPr/>
          <p:nvPr/>
        </p:nvSpPr>
        <p:spPr>
          <a:xfrm>
            <a:off x="472176" y="1661561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3158100" y="1658409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334265" y="1745086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93" name="Shape 193"/>
          <p:cNvGrpSpPr/>
          <p:nvPr/>
        </p:nvGrpSpPr>
        <p:grpSpPr>
          <a:xfrm>
            <a:off x="457181" y="1316736"/>
            <a:ext cx="914328" cy="914328"/>
            <a:chOff x="0" y="0"/>
            <a:chExt cx="1269899" cy="1269899"/>
          </a:xfrm>
        </p:grpSpPr>
        <p:pic>
          <p:nvPicPr>
            <p:cNvPr id="194" name="Shape 19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Shape 195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96" name="Shape 196"/>
          <p:cNvGrpSpPr/>
          <p:nvPr/>
        </p:nvGrpSpPr>
        <p:grpSpPr>
          <a:xfrm>
            <a:off x="1554416" y="1316736"/>
            <a:ext cx="914328" cy="914328"/>
            <a:chOff x="0" y="0"/>
            <a:chExt cx="1269899" cy="1269899"/>
          </a:xfrm>
        </p:grpSpPr>
        <p:pic>
          <p:nvPicPr>
            <p:cNvPr id="197" name="Shape 1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99" name="Shape 199"/>
          <p:cNvGrpSpPr/>
          <p:nvPr/>
        </p:nvGrpSpPr>
        <p:grpSpPr>
          <a:xfrm>
            <a:off x="457181" y="2404872"/>
            <a:ext cx="914328" cy="914328"/>
            <a:chOff x="0" y="0"/>
            <a:chExt cx="1269899" cy="1269899"/>
          </a:xfrm>
        </p:grpSpPr>
        <p:pic>
          <p:nvPicPr>
            <p:cNvPr id="200" name="Shape 2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1554416" y="2404872"/>
            <a:ext cx="914328" cy="914328"/>
            <a:chOff x="0" y="0"/>
            <a:chExt cx="1269899" cy="1269899"/>
          </a:xfrm>
        </p:grpSpPr>
        <p:pic>
          <p:nvPicPr>
            <p:cNvPr id="203" name="Shape 20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Shape 204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457181" y="3511296"/>
            <a:ext cx="914328" cy="914328"/>
            <a:chOff x="0" y="0"/>
            <a:chExt cx="1269899" cy="1269899"/>
          </a:xfrm>
        </p:grpSpPr>
        <p:pic>
          <p:nvPicPr>
            <p:cNvPr id="206" name="Shape 20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Shape 207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1554416" y="3511296"/>
            <a:ext cx="914328" cy="914328"/>
            <a:chOff x="0" y="0"/>
            <a:chExt cx="1269899" cy="1269899"/>
          </a:xfrm>
        </p:grpSpPr>
        <p:pic>
          <p:nvPicPr>
            <p:cNvPr id="209" name="Shape 20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11" name="Shape 211"/>
          <p:cNvSpPr/>
          <p:nvPr/>
        </p:nvSpPr>
        <p:spPr>
          <a:xfrm>
            <a:off x="6329105" y="1316736"/>
            <a:ext cx="2329883" cy="146307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01175" tIns="201175" rIns="201175" bIns="2011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212" name="Shape 212"/>
          <p:cNvGrpSpPr/>
          <p:nvPr/>
        </p:nvGrpSpPr>
        <p:grpSpPr>
          <a:xfrm>
            <a:off x="2916816" y="1316735"/>
            <a:ext cx="1462968" cy="1462968"/>
            <a:chOff x="0" y="0"/>
            <a:chExt cx="2031899" cy="2031899"/>
          </a:xfrm>
        </p:grpSpPr>
        <p:pic>
          <p:nvPicPr>
            <p:cNvPr id="213" name="Shape 2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Shape 214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16" name="Shape 216"/>
          <p:cNvGrpSpPr/>
          <p:nvPr/>
        </p:nvGrpSpPr>
        <p:grpSpPr>
          <a:xfrm>
            <a:off x="4580956" y="1316735"/>
            <a:ext cx="1462968" cy="1462968"/>
            <a:chOff x="0" y="0"/>
            <a:chExt cx="2031899" cy="2031899"/>
          </a:xfrm>
        </p:grpSpPr>
        <p:pic>
          <p:nvPicPr>
            <p:cNvPr id="217" name="Shape 2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Shape 218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20" name="Shape 220"/>
          <p:cNvGrpSpPr/>
          <p:nvPr/>
        </p:nvGrpSpPr>
        <p:grpSpPr>
          <a:xfrm>
            <a:off x="2916816" y="2962655"/>
            <a:ext cx="1462968" cy="1462968"/>
            <a:chOff x="0" y="0"/>
            <a:chExt cx="2031899" cy="2031899"/>
          </a:xfrm>
        </p:grpSpPr>
        <p:pic>
          <p:nvPicPr>
            <p:cNvPr id="221" name="Shape 2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Shape 222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24" name="Shape 224"/>
          <p:cNvGrpSpPr/>
          <p:nvPr/>
        </p:nvGrpSpPr>
        <p:grpSpPr>
          <a:xfrm>
            <a:off x="4580956" y="2962655"/>
            <a:ext cx="1462968" cy="1462968"/>
            <a:chOff x="0" y="0"/>
            <a:chExt cx="2031899" cy="2031899"/>
          </a:xfrm>
        </p:grpSpPr>
        <p:pic>
          <p:nvPicPr>
            <p:cNvPr id="225" name="Shape 22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Shape 226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228" name="Shape 228"/>
          <p:cNvSpPr/>
          <p:nvPr/>
        </p:nvSpPr>
        <p:spPr>
          <a:xfrm>
            <a:off x="6329105" y="2962656"/>
            <a:ext cx="2329883" cy="146307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01175" tIns="201175" rIns="201175" bIns="2011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Shape 23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32" name="Shape 232"/>
          <p:cNvGrpSpPr/>
          <p:nvPr/>
        </p:nvGrpSpPr>
        <p:grpSpPr>
          <a:xfrm>
            <a:off x="996655" y="2253996"/>
            <a:ext cx="914328" cy="914328"/>
            <a:chOff x="0" y="0"/>
            <a:chExt cx="1269899" cy="1269899"/>
          </a:xfrm>
        </p:grpSpPr>
        <p:pic>
          <p:nvPicPr>
            <p:cNvPr id="233" name="Shape 23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Shape 234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235" name="Shape 235"/>
          <p:cNvCxnSpPr/>
          <p:nvPr/>
        </p:nvCxnSpPr>
        <p:spPr>
          <a:xfrm rot="10800000" flipH="1">
            <a:off x="2816237" y="2335161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2816237" y="3874462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7" name="Shape 237"/>
          <p:cNvSpPr/>
          <p:nvPr/>
        </p:nvSpPr>
        <p:spPr>
          <a:xfrm>
            <a:off x="2816237" y="2152581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238" name="Shape 238"/>
          <p:cNvSpPr/>
          <p:nvPr/>
        </p:nvSpPr>
        <p:spPr>
          <a:xfrm>
            <a:off x="2816237" y="3682738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239" name="Shape 239"/>
          <p:cNvCxnSpPr/>
          <p:nvPr/>
        </p:nvCxnSpPr>
        <p:spPr>
          <a:xfrm rot="10800000" flipH="1">
            <a:off x="2816237" y="160047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0" name="Shape 240"/>
          <p:cNvSpPr/>
          <p:nvPr/>
        </p:nvSpPr>
        <p:spPr>
          <a:xfrm>
            <a:off x="2816237" y="1417895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241" name="Shape 241"/>
          <p:cNvCxnSpPr/>
          <p:nvPr/>
        </p:nvCxnSpPr>
        <p:spPr>
          <a:xfrm rot="10800000">
            <a:off x="2322481" y="1298679"/>
            <a:ext cx="0" cy="31899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hape 24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4" name="Shape 24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5" name="Shape 245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Shape 24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8" name="Shape 24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9" name="Shape 249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Shape 25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3" name="Shape 25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54" name="Shape 254"/>
          <p:cNvGrpSpPr/>
          <p:nvPr/>
        </p:nvGrpSpPr>
        <p:grpSpPr>
          <a:xfrm>
            <a:off x="996655" y="2253996"/>
            <a:ext cx="914328" cy="914328"/>
            <a:chOff x="0" y="0"/>
            <a:chExt cx="1269899" cy="1269899"/>
          </a:xfrm>
        </p:grpSpPr>
        <p:pic>
          <p:nvPicPr>
            <p:cNvPr id="255" name="Shape 2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Shape 256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257" name="Shape 257"/>
          <p:cNvCxnSpPr/>
          <p:nvPr/>
        </p:nvCxnSpPr>
        <p:spPr>
          <a:xfrm rot="10800000">
            <a:off x="2322481" y="1298679"/>
            <a:ext cx="0" cy="31899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Shape 25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0" name="Shape 26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1" name="Shape 261"/>
          <p:cNvCxnSpPr/>
          <p:nvPr/>
        </p:nvCxnSpPr>
        <p:spPr>
          <a:xfrm rot="10800000" flipH="1">
            <a:off x="6208523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2" name="Shape 262"/>
          <p:cNvCxnSpPr/>
          <p:nvPr/>
        </p:nvCxnSpPr>
        <p:spPr>
          <a:xfrm rot="10800000" flipH="1">
            <a:off x="457181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3" name="Shape 263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64" name="Shape 264"/>
          <p:cNvSpPr/>
          <p:nvPr/>
        </p:nvSpPr>
        <p:spPr>
          <a:xfrm>
            <a:off x="6217667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48999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228590" y="228600"/>
            <a:ext cx="8906099" cy="48006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10788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86486" y="1119836"/>
            <a:ext cx="4580100" cy="371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Shape 27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3" name="Shape 27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2596790" y="1298448"/>
            <a:ext cx="4197000" cy="2368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hape 13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5" name="Shape 13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2169" y="1120425"/>
            <a:ext cx="5276400" cy="36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Shape 278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9" name="Shape 279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2706513" y="1325879"/>
            <a:ext cx="3922500" cy="24413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8476" y="1088136"/>
            <a:ext cx="4928399" cy="385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Shape 28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5" name="Shape 28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2752232" y="1508759"/>
            <a:ext cx="3913499" cy="29442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90" y="945832"/>
            <a:ext cx="2911499" cy="4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855" y="987551"/>
            <a:ext cx="2660700" cy="3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230" y="978408"/>
            <a:ext cx="2148599" cy="393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Shape 29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3" name="Shape 29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94" name="Shape 294"/>
          <p:cNvSpPr/>
          <p:nvPr/>
        </p:nvSpPr>
        <p:spPr>
          <a:xfrm>
            <a:off x="4068914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6610842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325826" y="1426463"/>
            <a:ext cx="1664100" cy="28529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Shape 29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0" name="Shape 30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01" name="Shape 301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8661571" y="532180"/>
            <a:ext cx="248999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Shape 30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5" name="Shape 30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Shape 30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8" name="Shape 30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Shape 31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1" name="Shape 31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Shape 316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7" name="Shape 317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Shape 32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3" name="Shape 32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4" name="Shape 324"/>
          <p:cNvSpPr/>
          <p:nvPr/>
        </p:nvSpPr>
        <p:spPr>
          <a:xfrm>
            <a:off x="457181" y="163677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206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325" name="Shape 325"/>
          <p:cNvSpPr/>
          <p:nvPr/>
        </p:nvSpPr>
        <p:spPr>
          <a:xfrm>
            <a:off x="457181" y="163677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206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 copy –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 flipV="1">
            <a:off x="471082" y="566253"/>
            <a:ext cx="655433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295763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776"/>
          </a:p>
        </p:txBody>
      </p:sp>
      <p:sp>
        <p:nvSpPr>
          <p:cNvPr id="133" name="Shape 133"/>
          <p:cNvSpPr/>
          <p:nvPr/>
        </p:nvSpPr>
        <p:spPr>
          <a:xfrm>
            <a:off x="459024" y="4852255"/>
            <a:ext cx="845475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295763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776"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3"/>
          </p:nvPr>
        </p:nvSpPr>
        <p:spPr>
          <a:xfrm>
            <a:off x="475468" y="1265158"/>
            <a:ext cx="8439569" cy="1474585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123234" indent="-123234" defTabSz="985876">
              <a:lnSpc>
                <a:spcPct val="110000"/>
              </a:lnSpc>
              <a:spcBef>
                <a:spcPts val="323"/>
              </a:spcBef>
              <a:buSzPct val="86000"/>
              <a:defRPr sz="1811"/>
            </a:lvl1pPr>
            <a:lvl2pPr marL="246469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2pPr>
            <a:lvl3pPr marL="369703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3pPr>
            <a:lvl4pPr marL="492938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4pPr>
          </a:lstStyle>
          <a:p>
            <a:r>
              <a:t>Body copy 1</a:t>
            </a:r>
          </a:p>
          <a:p>
            <a:pPr lvl="1"/>
            <a:r>
              <a:t>Body copy 2</a:t>
            </a:r>
          </a:p>
          <a:p>
            <a:pPr lvl="2"/>
            <a:r>
              <a:t>Body copy 3</a:t>
            </a:r>
          </a:p>
          <a:p>
            <a:pPr lvl="3"/>
            <a:r>
              <a:t>Body copy 4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4"/>
          </p:nvPr>
        </p:nvSpPr>
        <p:spPr>
          <a:xfrm>
            <a:off x="475469" y="4894709"/>
            <a:ext cx="4123776" cy="223538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0" indent="0" defTabSz="320410">
              <a:lnSpc>
                <a:spcPct val="65000"/>
              </a:lnSpc>
              <a:buSzTx/>
              <a:buFontTx/>
              <a:buNone/>
              <a:defRPr sz="906" cap="all" spc="-1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r>
              <a:t>General Assembly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sz="quarter" idx="15"/>
          </p:nvPr>
        </p:nvSpPr>
        <p:spPr>
          <a:xfrm>
            <a:off x="8677303" y="4904542"/>
            <a:ext cx="239445" cy="213598"/>
          </a:xfrm>
          <a:prstGeom prst="rect">
            <a:avLst/>
          </a:prstGeom>
          <a:ln>
            <a:miter lim="400000"/>
          </a:ln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6"/>
          </p:nvPr>
        </p:nvSpPr>
        <p:spPr>
          <a:xfrm>
            <a:off x="466325" y="707913"/>
            <a:ext cx="8457856" cy="352035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0" indent="0" defTabSz="985876">
              <a:lnSpc>
                <a:spcPct val="110000"/>
              </a:lnSpc>
              <a:buSzTx/>
              <a:buNone/>
              <a:defRPr sz="1294"/>
            </a:lvl1pPr>
          </a:lstStyle>
          <a:p>
            <a:r>
              <a:t>Heading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649872" y="537693"/>
            <a:ext cx="234078" cy="27192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023867"/>
      </p:ext>
    </p:extLst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D8B4EA61-9C31-DA45-BE85-1FF721F19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3711" y="4873202"/>
            <a:ext cx="2106692" cy="279929"/>
          </a:xfrm>
          <a:prstGeom prst="rect">
            <a:avLst/>
          </a:prstGeom>
        </p:spPr>
        <p:txBody>
          <a:bodyPr/>
          <a:lstStyle/>
          <a:p>
            <a:fld id="{80BAA330-9A09-E044-BBB9-E977DE175A2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01519" y="4873202"/>
            <a:ext cx="3160038" cy="2799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2672" y="4873202"/>
            <a:ext cx="2106692" cy="27992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1D93B11-2AD1-7642-B266-19BB1D708F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762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98577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AC9C85-B02B-344B-B6ED-E988E762C6B9}" type="slidenum">
              <a:rPr lang="en-US" kern="1200">
                <a:solidFill>
                  <a:srgbClr val="FFFFFF"/>
                </a:solidFill>
                <a:ea typeface="ヒラギノ角ゴ ProN W3" charset="0"/>
                <a:cs typeface="ヒラギノ角ゴ ProN W3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 dirty="0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4841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0A0BDFF0-D88B-F848-B1AE-D535B20506C8}" type="slidenum">
              <a:rPr lang="en-US" sz="4200" kern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4200" kern="1200" dirty="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7597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228590" y="228600"/>
            <a:ext cx="8906099" cy="48006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10788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4" name="Shape 14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5" name="Shape 145"/>
          <p:cNvCxnSpPr/>
          <p:nvPr/>
        </p:nvCxnSpPr>
        <p:spPr>
          <a:xfrm rot="10800000" flipH="1">
            <a:off x="457181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6" name="Shape 146"/>
          <p:cNvCxnSpPr/>
          <p:nvPr/>
        </p:nvCxnSpPr>
        <p:spPr>
          <a:xfrm rot="10800000" flipH="1">
            <a:off x="3328280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7" name="Shape 147"/>
          <p:cNvCxnSpPr/>
          <p:nvPr/>
        </p:nvCxnSpPr>
        <p:spPr>
          <a:xfrm rot="10800000" flipH="1">
            <a:off x="457181" y="4141932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8" name="Shape 148"/>
          <p:cNvCxnSpPr/>
          <p:nvPr/>
        </p:nvCxnSpPr>
        <p:spPr>
          <a:xfrm>
            <a:off x="3337424" y="4142232"/>
            <a:ext cx="55667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9" name="Shape 149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150" name="Shape 150"/>
          <p:cNvSpPr/>
          <p:nvPr/>
        </p:nvSpPr>
        <p:spPr>
          <a:xfrm>
            <a:off x="3337424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151" name="Shape 151"/>
          <p:cNvSpPr/>
          <p:nvPr/>
        </p:nvSpPr>
        <p:spPr>
          <a:xfrm>
            <a:off x="3337424" y="3858767"/>
            <a:ext cx="5577600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52" name="Shape 152"/>
          <p:cNvSpPr/>
          <p:nvPr/>
        </p:nvSpPr>
        <p:spPr>
          <a:xfrm>
            <a:off x="457181" y="3858767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Shape 15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5" name="Shape 15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6" name="Shape 156"/>
          <p:cNvCxnSpPr/>
          <p:nvPr/>
        </p:nvCxnSpPr>
        <p:spPr>
          <a:xfrm rot="10800000" flipH="1">
            <a:off x="6208523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7" name="Shape 157"/>
          <p:cNvCxnSpPr/>
          <p:nvPr/>
        </p:nvCxnSpPr>
        <p:spPr>
          <a:xfrm rot="10800000" flipH="1">
            <a:off x="457181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8" name="Shape 158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9" name="Shape 159"/>
          <p:cNvSpPr/>
          <p:nvPr/>
        </p:nvSpPr>
        <p:spPr>
          <a:xfrm>
            <a:off x="6217667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86486" y="1119836"/>
            <a:ext cx="4580100" cy="371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3" name="Shape 16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596790" y="1298448"/>
            <a:ext cx="4197000" cy="2368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2169" y="1120425"/>
            <a:ext cx="5276400" cy="36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Shape 16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8" name="Shape 16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706513" y="1325879"/>
            <a:ext cx="3922500" cy="24413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8476" y="1088136"/>
            <a:ext cx="4928399" cy="385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3" name="Shape 17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2752232" y="1508759"/>
            <a:ext cx="3913499" cy="29442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hape 125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Shape 126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1pPr>
            <a:lvl2pPr marL="0" marR="0" lvl="1" indent="1651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2pPr>
            <a:lvl3pPr marL="0" marR="0" lvl="2" indent="3302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3pPr>
            <a:lvl4pPr marL="0" marR="0" lvl="3" indent="4953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4pPr>
            <a:lvl5pPr marL="0" marR="0" lvl="4" indent="6604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5pPr>
            <a:lvl6pPr marL="0" marR="0" lvl="5" indent="8255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6pPr>
            <a:lvl7pPr marL="0" marR="0" lvl="6" indent="9906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7pPr>
            <a:lvl8pPr marL="0" marR="0" lvl="7" indent="11557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8pPr>
            <a:lvl9pPr marL="0" marR="0" lvl="8" indent="13208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marL="0" marR="0" lvl="0" indent="0" algn="l" rtl="0">
              <a:spcBef>
                <a:spcPts val="700"/>
              </a:spcBef>
              <a:buSzPct val="100000"/>
              <a:defRPr sz="1000"/>
            </a:lvl1pPr>
            <a:lvl2pPr marL="469900" marR="0" lvl="1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2pPr>
            <a:lvl3pPr marL="800100" marR="0" lvl="2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3pPr>
            <a:lvl4pPr marL="1130300" marR="0" lvl="3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4pPr>
            <a:lvl5pPr marL="1460500" marR="0" lvl="4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5pPr>
            <a:lvl6pPr marL="1905000" marR="0" lvl="5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6pPr>
            <a:lvl7pPr marL="2171700" marR="0" lvl="6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7pPr>
            <a:lvl8pPr marL="2425700" marR="0" lvl="7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8pPr>
            <a:lvl9pPr marL="2679700" marR="0" lvl="8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5" r:id="rId29"/>
    <p:sldLayoutId id="2147483752" r:id="rId30"/>
    <p:sldLayoutId id="2147483753" r:id="rId31"/>
    <p:sldLayoutId id="2147483754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8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transition xmlns:p14="http://schemas.microsoft.com/office/powerpoint/2010/main"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themuse.com/advice/how-to-hunt-down-a-hiring-managers-email-addres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zbmtN1gkifILCw_KRZN49_fae5f7bgCZWOyQisFF5_E/edit?usp=shari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how-to-write-a-cover-letter-31-tips-you-need-to-know" TargetMode="External"/><Relationship Id="rId4" Type="http://schemas.openxmlformats.org/officeDocument/2006/relationships/hyperlink" Target="https://www.themuse.com/advice/want-a-winning-cover-letter-try-thi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457181" y="4539459"/>
            <a:ext cx="8448600" cy="621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000" i="1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Julie Carroll, Outcomes Lead</a:t>
            </a:r>
            <a:endParaRPr lang="en-US" sz="2000" i="1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57181" y="1133855"/>
            <a:ext cx="8448600" cy="2679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10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endParaRPr lang="en-US" sz="10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/>
        </p:nvSpPr>
        <p:spPr>
          <a:xfrm>
            <a:off x="457181" y="530352"/>
            <a:ext cx="5559300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AFTER YOU FIND A JOB OF INTEREST</a:t>
            </a:r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4" y="1036376"/>
            <a:ext cx="8119201" cy="380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42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0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 </a:t>
            </a:r>
          </a:p>
        </p:txBody>
      </p:sp>
    </p:spTree>
    <p:extLst>
      <p:ext uri="{BB962C8B-B14F-4D97-AF65-F5344CB8AC3E}">
        <p14:creationId xmlns:p14="http://schemas.microsoft.com/office/powerpoint/2010/main" val="15934342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KEY OBJECTIVES: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735" y="1890800"/>
            <a:ext cx="4774870" cy="298814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Shape 610"/>
          <p:cNvSpPr txBox="1">
            <a:spLocks/>
          </p:cNvSpPr>
          <p:nvPr/>
        </p:nvSpPr>
        <p:spPr>
          <a:xfrm>
            <a:off x="457181" y="2135745"/>
            <a:ext cx="3354798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are you excited about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</a:t>
            </a: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job?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are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</a:t>
            </a: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best candidate for this job?</a:t>
            </a:r>
          </a:p>
          <a:p>
            <a:pPr indent="-50800">
              <a:spcBef>
                <a:spcPts val="700"/>
              </a:spcBef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45255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1910017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Here’s why I am excited about this job and this company.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Here’s why I’m a great candidate for this role (specifically!)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Here’s proof that I’d be a great employee for you.</a:t>
            </a:r>
          </a:p>
          <a:p>
            <a:pPr indent="-50800">
              <a:spcBef>
                <a:spcPts val="700"/>
              </a:spcBef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LETTERS: FORMULA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BASIC FORMULA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LETTERS: FORMULA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7" name="Shape 610"/>
          <p:cNvSpPr txBox="1">
            <a:spLocks/>
          </p:cNvSpPr>
          <p:nvPr/>
        </p:nvSpPr>
        <p:spPr>
          <a:xfrm>
            <a:off x="457248" y="1153607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 algn="ctr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ONE SIMPLE TRICK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25263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LETTERS: FORMULA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7" name="Shape 610"/>
          <p:cNvSpPr txBox="1">
            <a:spLocks/>
          </p:cNvSpPr>
          <p:nvPr/>
        </p:nvSpPr>
        <p:spPr>
          <a:xfrm>
            <a:off x="457248" y="1153607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 algn="ctr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Job Description = Cheat Sheet</a:t>
            </a:r>
          </a:p>
          <a:p>
            <a:pPr indent="-50800" algn="ctr">
              <a:spcBef>
                <a:spcPts val="720"/>
              </a:spcBef>
              <a:buClr>
                <a:schemeClr val="dk1"/>
              </a:buClr>
            </a:pPr>
            <a:r>
              <a:rPr lang="en-US" sz="4400" dirty="0" smtClean="0">
                <a:solidFill>
                  <a:schemeClr val="dk1"/>
                </a:solidFill>
                <a:latin typeface="Georgia" charset="0"/>
                <a:ea typeface="Georgia" charset="0"/>
                <a:cs typeface="Georgia" charset="0"/>
                <a:sym typeface="Georgia"/>
              </a:rPr>
              <a:t>They give you the answers!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3331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102924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Keep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short and sweet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(half a page).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regurgitate your resume. This is your </a:t>
            </a: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pitch.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an argument, not a list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include the hiring manager’s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(</a:t>
            </a:r>
            <a:r>
              <a:rPr lang="en-US" sz="1800" u="sng" dirty="0" smtClean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research </a:t>
            </a:r>
            <a:r>
              <a:rPr lang="en-US" sz="1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to find it</a:t>
            </a:r>
            <a:r>
              <a:rPr lang="en-US" sz="1800" u="sng" dirty="0" smtClean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!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apologize for the skills you don’t have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numbers, </a:t>
            </a:r>
            <a:r>
              <a:rPr lang="en-US" sz="1800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measureables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key performance indicators. </a:t>
            </a: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Think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custom, not canned.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Tailor, tailor, tailor. Your reader should feel special.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your own voice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Avoid “I” if you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PROOFREAD, PROOFREAD, PROOFREAD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But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go too far...like this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guy</a:t>
            </a:r>
            <a:r>
              <a:rPr lang="is-I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</a:t>
            </a: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00"/>
              </a:spcBef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LETTERS: TIPS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495712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</a:t>
            </a:r>
          </a:p>
        </p:txBody>
      </p:sp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825" y="924900"/>
            <a:ext cx="5791200" cy="41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</a:t>
            </a:r>
          </a:p>
        </p:txBody>
      </p:sp>
      <p:sp>
        <p:nvSpPr>
          <p:cNvPr id="4" name="Shape 610"/>
          <p:cNvSpPr txBox="1">
            <a:spLocks noGrp="1"/>
          </p:cNvSpPr>
          <p:nvPr>
            <p:ph type="body" idx="1"/>
          </p:nvPr>
        </p:nvSpPr>
        <p:spPr>
          <a:xfrm>
            <a:off x="457181" y="1254877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indent="-50800" algn="ctr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  <a:hlinkClick r:id="rId3"/>
              </a:rPr>
              <a:t>GA EXAMPLE COVER LETTERS</a:t>
            </a:r>
            <a:endParaRPr lang="en-US" sz="6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73197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0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ACTIVITY: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DRAFT A TEMPLATE COVER LETTER</a:t>
            </a:r>
            <a:endParaRPr lang="en-US" sz="8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9872379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457181" y="1677066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3200" dirty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Learn how to apply for a job on internet (and get an interview!)</a:t>
            </a:r>
          </a:p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Identify key search engines for finding opportunities</a:t>
            </a:r>
          </a:p>
          <a:p>
            <a:pPr marL="152400" lvl="0" indent="-1524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Understand key objectives of a cover letter</a:t>
            </a:r>
          </a:p>
          <a:p>
            <a:pPr marL="152400" lvl="0" indent="-1524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Draft a cover letter template</a:t>
            </a:r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39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35" name="Shape 635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HELPFUL ARTICLES</a:t>
            </a:r>
            <a:endParaRPr lang="en-US" sz="39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52400" marR="0" lvl="0" indent="-152400" algn="l" rtl="0">
              <a:spcBef>
                <a:spcPts val="0"/>
              </a:spcBef>
              <a:buSzPct val="70000"/>
              <a:buFont typeface="Georgia"/>
              <a:buChar char="‣"/>
            </a:pPr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905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to Write a Cover Letter: 31 Tips You Need to Know , The Muse: </a:t>
            </a:r>
            <a:r>
              <a:rPr lang="en-US" sz="20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https://www.themuse.com/advice/how-to-write-a-cover-letter-31-tips-you-need-to-know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endParaRPr lang="en-US" sz="20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90500">
              <a:buFont typeface="Georgia"/>
              <a:buChar char="‣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Want a Winning Cover Letter? 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Try this: 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</a:t>
            </a:r>
            <a:r>
              <a:rPr lang="en-US" sz="2000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www.themuse.com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/advice/want-a-winning-cover-letter-try-this</a:t>
            </a:r>
            <a:endParaRPr lang="en-US" sz="2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426450" cy="2579687"/>
          </a:xfrm>
        </p:spPr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6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ct val="25000"/>
            </a:pPr>
            <a:r>
              <a:rPr lang="en-US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	</a:t>
            </a:r>
          </a:p>
        </p:txBody>
      </p:sp>
    </p:spTree>
    <p:extLst>
      <p:ext uri="{BB962C8B-B14F-4D97-AF65-F5344CB8AC3E}">
        <p14:creationId xmlns:p14="http://schemas.microsoft.com/office/powerpoint/2010/main" val="18629997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0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HOW TO FIND JOBS ON THE INTERNET</a:t>
            </a:r>
            <a:endParaRPr lang="en-US" sz="8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651527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137" y="1714500"/>
            <a:ext cx="8426450" cy="59848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3200" cap="none" spc="0" dirty="0" smtClean="0"/>
              <a:t>		</a:t>
            </a:r>
            <a:endParaRPr lang="en-US" sz="3200" cap="none" spc="0" dirty="0"/>
          </a:p>
        </p:txBody>
      </p:sp>
      <p:sp>
        <p:nvSpPr>
          <p:cNvPr id="5" name="TextBox 4"/>
          <p:cNvSpPr txBox="1"/>
          <p:nvPr/>
        </p:nvSpPr>
        <p:spPr>
          <a:xfrm>
            <a:off x="406519" y="1106633"/>
            <a:ext cx="292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The Big Ones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55" y="1979981"/>
            <a:ext cx="1828800" cy="4965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94" y="1368243"/>
            <a:ext cx="18288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55" y="2788770"/>
            <a:ext cx="1828800" cy="7951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079" y="2870344"/>
            <a:ext cx="1828800" cy="713556"/>
          </a:xfrm>
          <a:prstGeom prst="rect">
            <a:avLst/>
          </a:prstGeom>
        </p:spPr>
      </p:pic>
      <p:sp>
        <p:nvSpPr>
          <p:cNvPr id="2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77435" y="2068136"/>
            <a:ext cx="267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Corporate Websites!!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981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178129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directly to the company website 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a list of 30+ companies you love</a:t>
            </a:r>
          </a:p>
          <a:p>
            <a:pPr marL="704850" lvl="1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Set up job alerts</a:t>
            </a:r>
          </a:p>
          <a:p>
            <a:pPr marL="704850" lvl="1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heck their careers site each week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Creative Boolean searches (e.g. by skill)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Offline searching strategies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Community slack channels (e.g. UXPA, GDI)</a:t>
            </a:r>
          </a:p>
          <a:p>
            <a:pPr indent="-50800">
              <a:spcBef>
                <a:spcPts val="700"/>
              </a:spcBef>
            </a:pPr>
            <a:endParaRPr sz="14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JOB SEARCH HACKS</a:t>
            </a:r>
          </a:p>
        </p:txBody>
      </p:sp>
      <p:sp>
        <p:nvSpPr>
          <p:cNvPr id="5" name="Shape 604"/>
          <p:cNvSpPr/>
          <p:nvPr/>
        </p:nvSpPr>
        <p:spPr>
          <a:xfrm>
            <a:off x="457248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629129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body" idx="4294967295"/>
          </p:nvPr>
        </p:nvSpPr>
        <p:spPr>
          <a:xfrm>
            <a:off x="490537" y="1104900"/>
            <a:ext cx="8458200" cy="3962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Advanced Boolean Searches</a:t>
            </a:r>
            <a:r>
              <a:rPr sz="1800" b="1" dirty="0" smtClean="0">
                <a:latin typeface="Georgia" charset="0"/>
                <a:ea typeface="Georgia" charset="0"/>
                <a:cs typeface="Georgia" charset="0"/>
              </a:rPr>
              <a:t>:</a:t>
            </a:r>
            <a:endParaRPr sz="1800" b="1" dirty="0">
              <a:latin typeface="Georgia" charset="0"/>
              <a:ea typeface="Georgia" charset="0"/>
              <a:cs typeface="Georgia" charset="0"/>
            </a:endParaRP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latin typeface="Georgia" charset="0"/>
                <a:ea typeface="Georgia" charset="0"/>
                <a:cs typeface="Georgia" charset="0"/>
              </a:rPr>
              <a:t> X 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AND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 Y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latin typeface="Georgia" charset="0"/>
                <a:ea typeface="Georgia" charset="0"/>
                <a:cs typeface="Georgia" charset="0"/>
              </a:rPr>
              <a:t>Z 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OR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 Q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NOT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 or use 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-[word]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site: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[website.com] —- </a:t>
            </a:r>
            <a:r>
              <a:rPr sz="2000" dirty="0">
                <a:solidFill>
                  <a:srgbClr val="3500C8"/>
                </a:solidFill>
                <a:latin typeface="Georgia" charset="0"/>
                <a:ea typeface="Georgia" charset="0"/>
                <a:cs typeface="Georgia" charset="0"/>
                <a:sym typeface="News706BT-ItalicC"/>
              </a:rPr>
              <a:t>for ex:</a:t>
            </a:r>
            <a:r>
              <a:rPr sz="2000" dirty="0">
                <a:solidFill>
                  <a:srgbClr val="3500C8"/>
                </a:solidFill>
                <a:latin typeface="Georgia" charset="0"/>
                <a:ea typeface="Georgia" charset="0"/>
                <a:cs typeface="Georgia" charset="0"/>
              </a:rPr>
              <a:t> site:evernote.com careers web developer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[1st-word] [2nd word]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inurl: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xxx —— </a:t>
            </a:r>
            <a:r>
              <a:rPr sz="2000" dirty="0">
                <a:solidFill>
                  <a:srgbClr val="3200C8"/>
                </a:solidFill>
                <a:latin typeface="Georgia" charset="0"/>
                <a:ea typeface="Georgia" charset="0"/>
                <a:cs typeface="Georgia" charset="0"/>
              </a:rPr>
              <a:t>f</a:t>
            </a:r>
            <a:r>
              <a:rPr sz="2000" dirty="0">
                <a:solidFill>
                  <a:srgbClr val="3200C8"/>
                </a:solidFill>
                <a:latin typeface="Georgia" charset="0"/>
                <a:ea typeface="Georgia" charset="0"/>
                <a:cs typeface="Georgia" charset="0"/>
                <a:sym typeface="News706BT-ItalicC"/>
              </a:rPr>
              <a:t>or ex:</a:t>
            </a:r>
            <a:r>
              <a:rPr sz="2000" dirty="0">
                <a:solidFill>
                  <a:srgbClr val="3200C8"/>
                </a:solidFill>
                <a:latin typeface="Georgia" charset="0"/>
                <a:ea typeface="Georgia" charset="0"/>
                <a:cs typeface="Georgia" charset="0"/>
              </a:rPr>
              <a:t> inurl:careers 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Location: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 [location] (***to use in Google search: </a:t>
            </a:r>
            <a:r>
              <a:rPr sz="2000" dirty="0">
                <a:solidFill>
                  <a:srgbClr val="3900C3"/>
                </a:solidFill>
                <a:latin typeface="Georgia" charset="0"/>
                <a:ea typeface="Georgia" charset="0"/>
                <a:cs typeface="Georgia" charset="0"/>
                <a:sym typeface="News706BT-ItalicC"/>
              </a:rPr>
              <a:t>for ex:</a:t>
            </a:r>
            <a:r>
              <a:rPr sz="2000" dirty="0">
                <a:solidFill>
                  <a:srgbClr val="3900C3"/>
                </a:solidFill>
                <a:latin typeface="Georgia" charset="0"/>
                <a:ea typeface="Georgia" charset="0"/>
                <a:cs typeface="Georgia" charset="0"/>
              </a:rPr>
              <a:t> inurl:careers Location: </a:t>
            </a:r>
            <a:r>
              <a:rPr lang="en-US" sz="2000" dirty="0" smtClean="0">
                <a:solidFill>
                  <a:srgbClr val="3900C3"/>
                </a:solidFill>
                <a:latin typeface="Georgia" charset="0"/>
                <a:ea typeface="Georgia" charset="0"/>
                <a:cs typeface="Georgia" charset="0"/>
              </a:rPr>
              <a:t>Boston</a:t>
            </a:r>
            <a:r>
              <a:rPr sz="2000" dirty="0" smtClean="0">
                <a:latin typeface="Georgia" charset="0"/>
                <a:ea typeface="Georgia" charset="0"/>
                <a:cs typeface="Georgia" charset="0"/>
              </a:rPr>
              <a:t>)</a:t>
            </a:r>
            <a:endParaRPr sz="2000" dirty="0">
              <a:latin typeface="Georgia" charset="0"/>
              <a:ea typeface="Georgia" charset="0"/>
              <a:cs typeface="Georgia" charset="0"/>
            </a:endParaRP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x AND y</a:t>
            </a:r>
            <a:r>
              <a:rPr sz="2000" dirty="0" smtClean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  <a:r>
              <a:rPr lang="en-US" sz="2000" dirty="0" smtClean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sz="2000" dirty="0" smtClean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AND</a:t>
            </a:r>
            <a:r>
              <a:rPr sz="20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z OR q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20" kern="1200">
                <a:solidFill>
                  <a:schemeClr val="tx1">
                    <a:tint val="75000"/>
                  </a:schemeClr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28613" indent="128588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57225" indent="257175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985838" indent="385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316038" indent="512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>
              <a:spcBef>
                <a:spcPts val="725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BOOLEAN SEARCH</a:t>
            </a:r>
            <a:endParaRPr lang="en-US" sz="2400" b="1" dirty="0">
              <a:solidFill>
                <a:schemeClr val="tx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52597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1910017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Resume stalking – who else has that role?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Advanced search – find the hiring manager</a:t>
            </a: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company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research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Finding informational interviewees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Messaging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when you’re not connected</a:t>
            </a:r>
          </a:p>
          <a:p>
            <a:pPr indent="-50800">
              <a:spcBef>
                <a:spcPts val="700"/>
              </a:spcBef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LINKEDIN LEVEL: PRO</a:t>
            </a:r>
          </a:p>
        </p:txBody>
      </p:sp>
      <p:sp>
        <p:nvSpPr>
          <p:cNvPr id="5" name="Shape 604"/>
          <p:cNvSpPr/>
          <p:nvPr/>
        </p:nvSpPr>
        <p:spPr>
          <a:xfrm>
            <a:off x="457248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97747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0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ACTIVITY: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72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FIND A JOB TO APPLY FOR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3000" i="1" dirty="0" smtClean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  <a:sym typeface="Oswald"/>
              </a:rPr>
              <a:t>Post them in Slack</a:t>
            </a:r>
            <a:endParaRPr lang="en-US" sz="3000" i="1" dirty="0">
              <a:solidFill>
                <a:srgbClr val="FFFFFF"/>
              </a:solidFill>
              <a:latin typeface="Georgia" charset="0"/>
              <a:ea typeface="Georgia" charset="0"/>
              <a:cs typeface="Georgia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1704497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137" y="1714500"/>
            <a:ext cx="8426450" cy="59848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3200" cap="none" spc="0" dirty="0" smtClean="0"/>
              <a:t>		</a:t>
            </a:r>
            <a:endParaRPr lang="en-US" sz="3200" cap="none" spc="0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11811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What did we find?</a:t>
            </a:r>
          </a:p>
          <a:p>
            <a:pPr algn="l"/>
            <a:endParaRPr lang="en-US" sz="2800" b="1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Titles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Skills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Experience level – what’s OK for GA grads?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Purple Squirrels?  (Not!!)</a:t>
            </a:r>
          </a:p>
        </p:txBody>
      </p:sp>
      <p:sp>
        <p:nvSpPr>
          <p:cNvPr id="6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65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3838</TotalTime>
  <Words>621</Words>
  <Application>Microsoft Macintosh PowerPoint</Application>
  <PresentationFormat>Custom</PresentationFormat>
  <Paragraphs>102</Paragraphs>
  <Slides>21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White</vt:lpstr>
      <vt:lpstr>1_Title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HELPFUL ARTICLES</vt:lpstr>
      <vt:lpstr>Q&amp;A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diane riemer</dc:creator>
  <cp:lastModifiedBy>Julie Carroll</cp:lastModifiedBy>
  <cp:revision>59</cp:revision>
  <dcterms:modified xsi:type="dcterms:W3CDTF">2017-01-22T18:28:55Z</dcterms:modified>
</cp:coreProperties>
</file>